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96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Лист1!$B$28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4.2194099836223766E-3"/>
                  <c:y val="0.1645226369479631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0.1323235845727586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531645990173426E-2"/>
                  <c:y val="7.60077416017980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Лист1!$A$29:$A$31</c:f>
              <c:strCache>
                <c:ptCount val="3"/>
                <c:pt idx="0">
                  <c:v>Доходы,  всего</c:v>
                </c:pt>
                <c:pt idx="1">
                  <c:v>Расходы, всего</c:v>
                </c:pt>
                <c:pt idx="2">
                  <c:v>Дефицит (-)/  Профицит (+)</c:v>
                </c:pt>
              </c:strCache>
            </c:strRef>
          </c:cat>
          <c:val>
            <c:numRef>
              <c:f>Лист1!$B$29:$B$31</c:f>
              <c:numCache>
                <c:formatCode>#,##0.0_р_.</c:formatCode>
                <c:ptCount val="3"/>
                <c:pt idx="0">
                  <c:v>2217.9</c:v>
                </c:pt>
                <c:pt idx="1">
                  <c:v>2236.4</c:v>
                </c:pt>
                <c:pt idx="2">
                  <c:v>-18.5</c:v>
                </c:pt>
              </c:numCache>
            </c:numRef>
          </c:val>
        </c:ser>
        <c:ser>
          <c:idx val="1"/>
          <c:order val="1"/>
          <c:tx>
            <c:strRef>
              <c:f>Лист1!$C$28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0548524959055942E-2"/>
                  <c:y val="5.621673350409356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767934942678319E-2"/>
                  <c:y val="6.575959224060459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Лист1!$A$29:$A$31</c:f>
              <c:strCache>
                <c:ptCount val="3"/>
                <c:pt idx="0">
                  <c:v>Доходы,  всего</c:v>
                </c:pt>
                <c:pt idx="1">
                  <c:v>Расходы, всего</c:v>
                </c:pt>
                <c:pt idx="2">
                  <c:v>Дефицит (-)/  Профицит (+)</c:v>
                </c:pt>
              </c:strCache>
            </c:strRef>
          </c:cat>
          <c:val>
            <c:numRef>
              <c:f>Лист1!$C$29:$C$31</c:f>
              <c:numCache>
                <c:formatCode>#,##0.0_р_.</c:formatCode>
                <c:ptCount val="3"/>
                <c:pt idx="0">
                  <c:v>2215.4</c:v>
                </c:pt>
                <c:pt idx="1">
                  <c:v>2219.8000000000002</c:v>
                </c:pt>
                <c:pt idx="2">
                  <c:v>-4.4000000000000004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3828608"/>
        <c:axId val="133830144"/>
      </c:barChart>
      <c:catAx>
        <c:axId val="133828608"/>
        <c:scaling>
          <c:orientation val="minMax"/>
        </c:scaling>
        <c:delete val="0"/>
        <c:axPos val="b"/>
        <c:majorTickMark val="out"/>
        <c:minorTickMark val="none"/>
        <c:tickLblPos val="nextTo"/>
        <c:crossAx val="133830144"/>
        <c:crosses val="autoZero"/>
        <c:auto val="1"/>
        <c:lblAlgn val="ctr"/>
        <c:lblOffset val="100"/>
        <c:noMultiLvlLbl val="0"/>
      </c:catAx>
      <c:valAx>
        <c:axId val="133830144"/>
        <c:scaling>
          <c:orientation val="minMax"/>
        </c:scaling>
        <c:delete val="0"/>
        <c:axPos val="l"/>
        <c:majorGridlines/>
        <c:numFmt formatCode="#,##0.0_р_." sourceLinked="1"/>
        <c:majorTickMark val="out"/>
        <c:minorTickMark val="none"/>
        <c:tickLblPos val="nextTo"/>
        <c:crossAx val="133828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358097598911245"/>
          <c:y val="0.30895701091679273"/>
          <c:w val="0.10715976475162825"/>
          <c:h val="0.3343832019837546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703988582459115E-2"/>
          <c:y val="2.9490031440553205E-2"/>
          <c:w val="0.71606029314842323"/>
          <c:h val="0.9266057079359637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'[Книга1 передел.xlsx]Лист2'!$A$6</c:f>
              <c:strCache>
                <c:ptCount val="1"/>
                <c:pt idx="0">
                  <c:v>Налоговые доходы </c:v>
                </c:pt>
              </c:strCache>
            </c:strRef>
          </c:tx>
          <c:spPr>
            <a:solidFill>
              <a:srgbClr val="00B050"/>
            </a:solidFill>
            <a:effectLst/>
            <a:scene3d>
              <a:camera prst="orthographicFront"/>
              <a:lightRig rig="threePt" dir="t"/>
            </a:scene3d>
            <a:sp3d prstMaterial="plastic">
              <a:bevelT/>
            </a:sp3d>
          </c:spPr>
          <c:invertIfNegative val="0"/>
          <c:dLbls>
            <c:dLbl>
              <c:idx val="0"/>
              <c:layout>
                <c:manualLayout>
                  <c:x val="2.6648747386882644E-2"/>
                  <c:y val="-6.59600322393816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289852757063475E-2"/>
                  <c:y val="-7.13012237535704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'[Книга1 передел.xlsx]Лист2'!$A$16:$A$18</c:f>
              <c:numCache>
                <c:formatCode>General</c:formatCode>
                <c:ptCount val="3"/>
              </c:numCache>
            </c:numRef>
          </c:cat>
          <c:val>
            <c:numRef>
              <c:f>'[Книга1 передел.xlsx]Лист2'!$B$6:$C$6</c:f>
              <c:numCache>
                <c:formatCode>#,##0.0_р_.</c:formatCode>
                <c:ptCount val="2"/>
                <c:pt idx="0">
                  <c:v>198.1</c:v>
                </c:pt>
                <c:pt idx="1">
                  <c:v>186</c:v>
                </c:pt>
              </c:numCache>
            </c:numRef>
          </c:val>
        </c:ser>
        <c:ser>
          <c:idx val="1"/>
          <c:order val="1"/>
          <c:tx>
            <c:strRef>
              <c:f>'[Книга1 передел.xlsx]Лист2'!$A$7</c:f>
              <c:strCache>
                <c:ptCount val="1"/>
                <c:pt idx="0">
                  <c:v>Неналоговые доходы 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 prstMaterial="plastic">
              <a:bevelT w="222250" h="139700" prst="coolSlant"/>
            </a:sp3d>
          </c:spPr>
          <c:invertIfNegative val="0"/>
          <c:dLbls>
            <c:dLbl>
              <c:idx val="0"/>
              <c:layout>
                <c:manualLayout>
                  <c:x val="1.4751795646263192E-2"/>
                  <c:y val="-8.4553594828044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043476772397949E-2"/>
                  <c:y val="-8.2709419554141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'[Книга1 передел.xlsx]Лист2'!$B$7:$C$7</c:f>
              <c:numCache>
                <c:formatCode>#,##0.0_р_.</c:formatCode>
                <c:ptCount val="2"/>
                <c:pt idx="0">
                  <c:v>25.1</c:v>
                </c:pt>
                <c:pt idx="1">
                  <c:v>25.5</c:v>
                </c:pt>
              </c:numCache>
            </c:numRef>
          </c:val>
        </c:ser>
        <c:ser>
          <c:idx val="2"/>
          <c:order val="2"/>
          <c:tx>
            <c:strRef>
              <c:f>'[Книга1 передел.xlsx]Лист2'!$A$8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FFC000"/>
            </a:solidFill>
            <a:ln w="0"/>
            <a:scene3d>
              <a:camera prst="orthographicFront"/>
              <a:lightRig rig="threePt" dir="t"/>
            </a:scene3d>
            <a:sp3d prstMaterial="plastic">
              <a:bevelT/>
            </a:sp3d>
          </c:spPr>
          <c:invertIfNegative val="0"/>
          <c:dLbls>
            <c:dLbl>
              <c:idx val="0"/>
              <c:layout>
                <c:manualLayout>
                  <c:x val="2.7924680140969972E-2"/>
                  <c:y val="-6.02559343390960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6086953544795899E-2"/>
                  <c:y val="-4.84848321524278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'[Книга1 передел.xlsx]Лист2'!$B$8:$C$8</c:f>
              <c:numCache>
                <c:formatCode>#,##0.0_р_.</c:formatCode>
                <c:ptCount val="2"/>
                <c:pt idx="0">
                  <c:v>1994.8</c:v>
                </c:pt>
                <c:pt idx="1">
                  <c:v>2003.9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67884288"/>
        <c:axId val="167886208"/>
        <c:axId val="0"/>
      </c:bar3DChart>
      <c:catAx>
        <c:axId val="1678842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 sz="1600"/>
                  <a:t>План                                          Факт</a:t>
                </a:r>
              </a:p>
            </c:rich>
          </c:tx>
          <c:layout>
            <c:manualLayout>
              <c:xMode val="edge"/>
              <c:yMode val="edge"/>
              <c:x val="0.21583418547190625"/>
              <c:y val="0.9452506348962860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167886208"/>
        <c:crosses val="autoZero"/>
        <c:auto val="1"/>
        <c:lblAlgn val="ctr"/>
        <c:lblOffset val="100"/>
        <c:noMultiLvlLbl val="0"/>
      </c:catAx>
      <c:valAx>
        <c:axId val="167886208"/>
        <c:scaling>
          <c:orientation val="minMax"/>
        </c:scaling>
        <c:delete val="1"/>
        <c:axPos val="l"/>
        <c:numFmt formatCode="#,##0.0_р_." sourceLinked="1"/>
        <c:majorTickMark val="none"/>
        <c:minorTickMark val="none"/>
        <c:tickLblPos val="nextTo"/>
        <c:crossAx val="167884288"/>
        <c:crosses val="autoZero"/>
        <c:crossBetween val="between"/>
      </c:valAx>
      <c:spPr>
        <a:ln>
          <a:solidFill>
            <a:schemeClr val="tx1">
              <a:alpha val="0"/>
            </a:schemeClr>
          </a:solidFill>
        </a:ln>
      </c:spPr>
    </c:plotArea>
    <c:legend>
      <c:legendPos val="r"/>
      <c:layout/>
      <c:overlay val="0"/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3984175839288646E-2"/>
          <c:y val="1.4195180376991417E-2"/>
          <c:w val="0.73902823297383691"/>
          <c:h val="0.9268914678662791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Лист2!$A$39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invertIfNegative val="0"/>
          <c:dLbls>
            <c:dLbl>
              <c:idx val="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val>
            <c:numRef>
              <c:f>Лист2!$D$39</c:f>
              <c:numCache>
                <c:formatCode>0.0</c:formatCode>
                <c:ptCount val="1"/>
                <c:pt idx="0">
                  <c:v>181.62745098039213</c:v>
                </c:pt>
              </c:numCache>
            </c:numRef>
          </c:val>
        </c:ser>
        <c:ser>
          <c:idx val="1"/>
          <c:order val="1"/>
          <c:tx>
            <c:strRef>
              <c:f>Лист2!$A$38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Лист2!$D$38</c:f>
              <c:numCache>
                <c:formatCode>0.0</c:formatCode>
                <c:ptCount val="1"/>
                <c:pt idx="0">
                  <c:v>100.07221603349595</c:v>
                </c:pt>
              </c:numCache>
            </c:numRef>
          </c:val>
        </c:ser>
        <c:ser>
          <c:idx val="2"/>
          <c:order val="2"/>
          <c:tx>
            <c:strRef>
              <c:f>Лист2!$A$37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Лист2!$D$37</c:f>
              <c:numCache>
                <c:formatCode>0.0</c:formatCode>
                <c:ptCount val="1"/>
                <c:pt idx="0">
                  <c:v>97.343213446593168</c:v>
                </c:pt>
              </c:numCache>
            </c:numRef>
          </c:val>
        </c:ser>
        <c:ser>
          <c:idx val="3"/>
          <c:order val="3"/>
          <c:tx>
            <c:strRef>
              <c:f>Лист2!$A$36</c:f>
              <c:strCache>
                <c:ptCount val="1"/>
                <c:pt idx="0">
                  <c:v>ДОХОДЫ ОТ ОКАЗАНИЯ ПЛАТНЫХ УСЛУГ И КОМПЕНСАЦИИ ЗАТРАТ ГОСУДАРСТВА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Лист2!$D$36</c:f>
              <c:numCache>
                <c:formatCode>0.0</c:formatCode>
                <c:ptCount val="1"/>
                <c:pt idx="0">
                  <c:v>105.41359325605899</c:v>
                </c:pt>
              </c:numCache>
            </c:numRef>
          </c:val>
        </c:ser>
        <c:ser>
          <c:idx val="4"/>
          <c:order val="4"/>
          <c:tx>
            <c:strRef>
              <c:f>Лист2!$A$35</c:f>
              <c:strCache>
                <c:ptCount val="1"/>
                <c:pt idx="0">
                  <c:v>ПЛАТЕЖИ ПРИ ПОЛЬЗОВАНИИ ПРИРОДНЫМИ РЕСУРСАМИ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Лист2!$D$35</c:f>
              <c:numCache>
                <c:formatCode>0.0</c:formatCode>
                <c:ptCount val="1"/>
                <c:pt idx="0">
                  <c:v>105.73951434878586</c:v>
                </c:pt>
              </c:numCache>
            </c:numRef>
          </c:val>
        </c:ser>
        <c:ser>
          <c:idx val="5"/>
          <c:order val="5"/>
          <c:tx>
            <c:strRef>
              <c:f>Лист2!$A$34</c:f>
              <c:strCache>
                <c:ptCount val="1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Лист2!$D$34</c:f>
              <c:numCache>
                <c:formatCode>0.0</c:formatCode>
                <c:ptCount val="1"/>
                <c:pt idx="0">
                  <c:v>99.580696722208828</c:v>
                </c:pt>
              </c:numCache>
            </c:numRef>
          </c:val>
        </c:ser>
        <c:ser>
          <c:idx val="6"/>
          <c:order val="6"/>
          <c:tx>
            <c:strRef>
              <c:f>Лист2!$A$33</c:f>
              <c:strCache>
                <c:ptCount val="1"/>
                <c:pt idx="0">
                  <c:v>ГОСУДАРСТВЕННАЯ ПОШЛИНА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Лист2!$D$33</c:f>
              <c:numCache>
                <c:formatCode>0.0</c:formatCode>
                <c:ptCount val="1"/>
                <c:pt idx="0">
                  <c:v>101.72885062183954</c:v>
                </c:pt>
              </c:numCache>
            </c:numRef>
          </c:val>
        </c:ser>
        <c:ser>
          <c:idx val="7"/>
          <c:order val="7"/>
          <c:tx>
            <c:strRef>
              <c:f>Лист2!$A$32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Лист2!$D$32</c:f>
              <c:numCache>
                <c:formatCode>0.0</c:formatCode>
                <c:ptCount val="1"/>
                <c:pt idx="0">
                  <c:v>87.038114572153901</c:v>
                </c:pt>
              </c:numCache>
            </c:numRef>
          </c:val>
        </c:ser>
        <c:ser>
          <c:idx val="8"/>
          <c:order val="8"/>
          <c:tx>
            <c:strRef>
              <c:f>Лист2!$A$31</c:f>
              <c:strCache>
                <c:ptCount val="1"/>
                <c:pt idx="0">
                  <c:v>НАЛОГИ НА ПРИБЫЛЬ, ДОХОДЫ</c:v>
                </c:pt>
              </c:strCache>
            </c:strRef>
          </c:tx>
          <c:spPr>
            <a:ln w="19050"/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val>
            <c:numRef>
              <c:f>Лист2!$D$31</c:f>
              <c:numCache>
                <c:formatCode>0.0</c:formatCode>
                <c:ptCount val="1"/>
                <c:pt idx="0">
                  <c:v>95.840827719757826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34"/>
        <c:overlap val="2"/>
        <c:axId val="62375424"/>
        <c:axId val="62376960"/>
      </c:barChart>
      <c:catAx>
        <c:axId val="62375424"/>
        <c:scaling>
          <c:orientation val="minMax"/>
        </c:scaling>
        <c:delete val="0"/>
        <c:axPos val="l"/>
        <c:majorTickMark val="out"/>
        <c:minorTickMark val="none"/>
        <c:tickLblPos val="nextTo"/>
        <c:crossAx val="62376960"/>
        <c:crosses val="autoZero"/>
        <c:auto val="1"/>
        <c:lblAlgn val="ctr"/>
        <c:lblOffset val="100"/>
        <c:noMultiLvlLbl val="0"/>
      </c:catAx>
      <c:valAx>
        <c:axId val="62376960"/>
        <c:scaling>
          <c:orientation val="minMax"/>
        </c:scaling>
        <c:delete val="0"/>
        <c:axPos val="b"/>
        <c:majorGridlines/>
        <c:numFmt formatCode="0.0" sourceLinked="1"/>
        <c:majorTickMark val="out"/>
        <c:minorTickMark val="none"/>
        <c:tickLblPos val="nextTo"/>
        <c:crossAx val="623754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dLbl>
              <c:idx val="2"/>
              <c:layout>
                <c:manualLayout>
                  <c:x val="6.3919263148084868E-2"/>
                  <c:y val="-2.9781408951234964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Лист2!$A$51:$A$53</c:f>
              <c:strCache>
                <c:ptCount val="3"/>
                <c:pt idx="0">
                  <c:v>НАЛОГИ НА ПРИБЫЛЬ, ДОХОДЫ</c:v>
                </c:pt>
                <c:pt idx="1">
                  <c:v>НАЛОГИ НА СОВОКУПНЫЙ ДОХОД</c:v>
                </c:pt>
                <c:pt idx="2">
                  <c:v>ГОСУДАРСТВЕННАЯ ПОШЛИНА</c:v>
                </c:pt>
              </c:strCache>
            </c:strRef>
          </c:cat>
          <c:val>
            <c:numRef>
              <c:f>Лист2!$C$51:$C$53</c:f>
              <c:numCache>
                <c:formatCode>0.0</c:formatCode>
                <c:ptCount val="3"/>
                <c:pt idx="0">
                  <c:v>141.1514</c:v>
                </c:pt>
                <c:pt idx="1">
                  <c:v>40.387599999999999</c:v>
                </c:pt>
                <c:pt idx="2">
                  <c:v>4.4661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dLbl>
              <c:idx val="1"/>
              <c:layout>
                <c:manualLayout>
                  <c:x val="4.1575027667528642E-5"/>
                  <c:y val="-6.237936987914533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5139481098279509"/>
                  <c:y val="-6.382762991128010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8869858025534441E-2"/>
                  <c:y val="0.1232583854774807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Лист2!$A$55:$A$60</c:f>
              <c:strCache>
                <c:ptCount val="6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 И КОМПЕНСАЦИИ ЗАТРАТ ГОСУДАРСТВА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ШТРАФЫ, САНКЦИИ, ВОЗМЕЩЕНИЕ УЩЕРБА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Лист2!$C$55:$C$60</c:f>
              <c:numCache>
                <c:formatCode>0.0</c:formatCode>
                <c:ptCount val="6"/>
                <c:pt idx="0">
                  <c:v>9.0958999999999985</c:v>
                </c:pt>
                <c:pt idx="1">
                  <c:v>4.7899999999999998E-2</c:v>
                </c:pt>
                <c:pt idx="2">
                  <c:v>0.80030000000000001</c:v>
                </c:pt>
                <c:pt idx="3">
                  <c:v>1.6158000000000001</c:v>
                </c:pt>
                <c:pt idx="4">
                  <c:v>13.0259</c:v>
                </c:pt>
                <c:pt idx="5">
                  <c:v>0.9262999999999999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4641601934007737"/>
          <c:y val="2.2088356906105826E-2"/>
          <c:w val="0.57885297633205601"/>
          <c:h val="0.9195749801687032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Лист1!$B$4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Лист1!$A$5:$A$17</c:f>
              <c:strCache>
                <c:ptCount val="13"/>
                <c:pt idx="0">
                  <c:v>"Социальная поддержка населения"</c:v>
                </c:pt>
                <c:pt idx="1">
                  <c:v>"Развитие системы образования"</c:v>
                </c:pt>
                <c:pt idx="2">
                  <c:v>"Развитие культуры, спорта и молодежной политики"</c:v>
                </c:pt>
                <c:pt idx="3">
                  <c:v>"Безопасность"</c:v>
                </c:pt>
                <c:pt idx="4">
                  <c:v>"Транспорт"</c:v>
                </c:pt>
                <c:pt idx="5">
                  <c:v>"Развитие коммунальной инфраструктуры объектов социальной сферы, находящихся в муниципальной собственности Чунского районного муниципального образования"</c:v>
                </c:pt>
                <c:pt idx="6">
                  <c:v>"Молодым семьям - доступное жилье"</c:v>
                </c:pt>
                <c:pt idx="7">
                  <c:v>"Экономическое развитие Чунского района"</c:v>
                </c:pt>
                <c:pt idx="8">
                  <c:v>"Муниципальные финансы"</c:v>
                </c:pt>
                <c:pt idx="9">
                  <c:v>"Муниципальная собственность"</c:v>
                </c:pt>
                <c:pt idx="10">
                  <c:v>"Муниципальное управление"</c:v>
                </c:pt>
                <c:pt idx="11">
                  <c:v>"Развитие сельского хозяйства и регулирование рынков сельскохозяйственной продукции, сырья и продовольствия"</c:v>
                </c:pt>
                <c:pt idx="12">
                  <c:v>"Охрана труда"</c:v>
                </c:pt>
              </c:strCache>
            </c:strRef>
          </c:cat>
          <c:val>
            <c:numRef>
              <c:f>Лист1!$B$5:$B$17</c:f>
              <c:numCache>
                <c:formatCode>#,##0.0_р_.</c:formatCode>
                <c:ptCount val="13"/>
                <c:pt idx="0">
                  <c:v>75840.600000000006</c:v>
                </c:pt>
                <c:pt idx="1">
                  <c:v>1651862</c:v>
                </c:pt>
                <c:pt idx="2">
                  <c:v>111594</c:v>
                </c:pt>
                <c:pt idx="3">
                  <c:v>10933.1</c:v>
                </c:pt>
                <c:pt idx="4">
                  <c:v>601.5</c:v>
                </c:pt>
                <c:pt idx="5">
                  <c:v>1993.5</c:v>
                </c:pt>
                <c:pt idx="6">
                  <c:v>1112.4000000000001</c:v>
                </c:pt>
                <c:pt idx="7">
                  <c:v>67</c:v>
                </c:pt>
                <c:pt idx="8">
                  <c:v>241523.3</c:v>
                </c:pt>
                <c:pt idx="9">
                  <c:v>35688</c:v>
                </c:pt>
                <c:pt idx="10">
                  <c:v>75866.8</c:v>
                </c:pt>
                <c:pt idx="11">
                  <c:v>40</c:v>
                </c:pt>
                <c:pt idx="12">
                  <c:v>304.5</c:v>
                </c:pt>
              </c:numCache>
            </c:numRef>
          </c:val>
        </c:ser>
        <c:ser>
          <c:idx val="1"/>
          <c:order val="1"/>
          <c:tx>
            <c:strRef>
              <c:f>Лист1!$C$4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Лист1!$A$5:$A$17</c:f>
              <c:strCache>
                <c:ptCount val="13"/>
                <c:pt idx="0">
                  <c:v>"Социальная поддержка населения"</c:v>
                </c:pt>
                <c:pt idx="1">
                  <c:v>"Развитие системы образования"</c:v>
                </c:pt>
                <c:pt idx="2">
                  <c:v>"Развитие культуры, спорта и молодежной политики"</c:v>
                </c:pt>
                <c:pt idx="3">
                  <c:v>"Безопасность"</c:v>
                </c:pt>
                <c:pt idx="4">
                  <c:v>"Транспорт"</c:v>
                </c:pt>
                <c:pt idx="5">
                  <c:v>"Развитие коммунальной инфраструктуры объектов социальной сферы, находящихся в муниципальной собственности Чунского районного муниципального образования"</c:v>
                </c:pt>
                <c:pt idx="6">
                  <c:v>"Молодым семьям - доступное жилье"</c:v>
                </c:pt>
                <c:pt idx="7">
                  <c:v>"Экономическое развитие Чунского района"</c:v>
                </c:pt>
                <c:pt idx="8">
                  <c:v>"Муниципальные финансы"</c:v>
                </c:pt>
                <c:pt idx="9">
                  <c:v>"Муниципальная собственность"</c:v>
                </c:pt>
                <c:pt idx="10">
                  <c:v>"Муниципальное управление"</c:v>
                </c:pt>
                <c:pt idx="11">
                  <c:v>"Развитие сельского хозяйства и регулирование рынков сельскохозяйственной продукции, сырья и продовольствия"</c:v>
                </c:pt>
                <c:pt idx="12">
                  <c:v>"Охрана труда"</c:v>
                </c:pt>
              </c:strCache>
            </c:strRef>
          </c:cat>
          <c:val>
            <c:numRef>
              <c:f>Лист1!$C$5:$C$17</c:f>
              <c:numCache>
                <c:formatCode>#,##0.0_р_.</c:formatCode>
                <c:ptCount val="13"/>
                <c:pt idx="0">
                  <c:v>75753.600000000006</c:v>
                </c:pt>
                <c:pt idx="1">
                  <c:v>1639957.6</c:v>
                </c:pt>
                <c:pt idx="2">
                  <c:v>110216.6</c:v>
                </c:pt>
                <c:pt idx="3">
                  <c:v>10367.4</c:v>
                </c:pt>
                <c:pt idx="4">
                  <c:v>551.29999999999995</c:v>
                </c:pt>
                <c:pt idx="5">
                  <c:v>1701.5</c:v>
                </c:pt>
                <c:pt idx="6">
                  <c:v>1112.4000000000001</c:v>
                </c:pt>
                <c:pt idx="7">
                  <c:v>67</c:v>
                </c:pt>
                <c:pt idx="8">
                  <c:v>241131.4</c:v>
                </c:pt>
                <c:pt idx="9">
                  <c:v>34676.5</c:v>
                </c:pt>
                <c:pt idx="10">
                  <c:v>75210.899999999994</c:v>
                </c:pt>
                <c:pt idx="11">
                  <c:v>40</c:v>
                </c:pt>
                <c:pt idx="12">
                  <c:v>256.60000000000002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65594112"/>
        <c:axId val="65595648"/>
        <c:axId val="0"/>
      </c:bar3DChart>
      <c:catAx>
        <c:axId val="6559411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5595648"/>
        <c:crosses val="autoZero"/>
        <c:auto val="1"/>
        <c:lblAlgn val="ctr"/>
        <c:lblOffset val="100"/>
        <c:noMultiLvlLbl val="0"/>
      </c:catAx>
      <c:valAx>
        <c:axId val="65595648"/>
        <c:scaling>
          <c:orientation val="minMax"/>
        </c:scaling>
        <c:delete val="0"/>
        <c:axPos val="b"/>
        <c:majorGridlines/>
        <c:numFmt formatCode="#,##0.0_р_." sourceLinked="1"/>
        <c:majorTickMark val="out"/>
        <c:minorTickMark val="none"/>
        <c:tickLblPos val="nextTo"/>
        <c:crossAx val="655941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0.05678</cdr:x>
      <cdr:y>0.1039</cdr:y>
    </cdr:from>
    <cdr:to>
      <cdr:x>0.3625</cdr:x>
      <cdr:y>0.15142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88876" y="576064"/>
          <a:ext cx="2632433" cy="2634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/>
            <a:t>НАЛОГИ НА ПРИБЫЛЬ, ДОХОДЫ</a:t>
          </a:r>
        </a:p>
      </cdr:txBody>
    </cdr:sp>
  </cdr:relSizeAnchor>
  <cdr:relSizeAnchor xmlns:cdr="http://schemas.openxmlformats.org/drawingml/2006/chartDrawing">
    <cdr:from>
      <cdr:x>0.06795</cdr:x>
      <cdr:y>0.18182</cdr:y>
    </cdr:from>
    <cdr:to>
      <cdr:x>0.32569</cdr:x>
      <cdr:y>0.22992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85065" y="1008112"/>
          <a:ext cx="2219325" cy="2667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/>
            <a:t>НАЛОГИ НА СОВОКУПНЫЙ ДОХОД</a:t>
          </a:r>
        </a:p>
      </cdr:txBody>
    </cdr:sp>
  </cdr:relSizeAnchor>
  <cdr:relSizeAnchor xmlns:cdr="http://schemas.openxmlformats.org/drawingml/2006/chartDrawing">
    <cdr:from>
      <cdr:x>0.06795</cdr:x>
      <cdr:y>0.27273</cdr:y>
    </cdr:from>
    <cdr:to>
      <cdr:x>0.37436</cdr:x>
      <cdr:y>0.31911</cdr:y>
    </cdr:to>
    <cdr:sp macro="" textlink="">
      <cdr:nvSpPr>
        <cdr:cNvPr id="4" name="TextBox 5"/>
        <cdr:cNvSpPr txBox="1"/>
      </cdr:nvSpPr>
      <cdr:spPr>
        <a:xfrm xmlns:a="http://schemas.openxmlformats.org/drawingml/2006/main">
          <a:off x="585065" y="1512168"/>
          <a:ext cx="2638425" cy="257175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>
            <a:alpha val="0"/>
          </a:schemeClr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/>
            <a:t>ГОСУДАРСТВЕННАЯ ПОШЛИНА</a:t>
          </a:r>
        </a:p>
      </cdr:txBody>
    </cdr:sp>
  </cdr:relSizeAnchor>
  <cdr:relSizeAnchor xmlns:cdr="http://schemas.openxmlformats.org/drawingml/2006/chartDrawing">
    <cdr:from>
      <cdr:x>0.06795</cdr:x>
      <cdr:y>0.33766</cdr:y>
    </cdr:from>
    <cdr:to>
      <cdr:x>0.41197</cdr:x>
      <cdr:y>0.44761</cdr:y>
    </cdr:to>
    <cdr:sp macro="" textlink="">
      <cdr:nvSpPr>
        <cdr:cNvPr id="7" name="TextBox 14"/>
        <cdr:cNvSpPr txBox="1"/>
      </cdr:nvSpPr>
      <cdr:spPr>
        <a:xfrm xmlns:a="http://schemas.openxmlformats.org/drawingml/2006/main">
          <a:off x="585065" y="1872208"/>
          <a:ext cx="2962275" cy="609599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>
            <a:alpha val="0"/>
          </a:schemeClr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/>
            <a:t>ДОХОДЫ ОТ ИСПОЛЬЗОВАНИЯ ИМУЩЕСТВА, НАХОДЯЩЕГОСЯ В ГОСУДАРСТВЕННОЙ И МУНИЦИПАЛЬНОЙ СОБСТВЕННОСТИ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fin37@gfu.ru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5517232"/>
            <a:ext cx="8229600" cy="968971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 проекту решения Думы Чунского районного муниципального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образования «Об утверждении отчета об исполнении бюджета Чунского районного муниципального образования за  2022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год»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88640"/>
            <a:ext cx="8496944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Отчет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 исполнении бюджета Чунского районного муниципального образования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2022 год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1" y="63357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14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1" y="63357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7624" y="260648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Чунского районного муниципального образования "Здоровье"</a:t>
            </a:r>
          </a:p>
        </p:txBody>
      </p:sp>
      <p:pic>
        <p:nvPicPr>
          <p:cNvPr id="2050" name="Picture 2" descr="C:\Users\наташа.FINANS\Pictures\картинки для бюджета для граждан\bol_6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17032"/>
            <a:ext cx="8229600" cy="300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1196752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муниципальной программе на 2022 год финансирование бюджетных средств не планировалось.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7973" y="1988840"/>
            <a:ext cx="85985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Подпрограмма 1. «Профилактика заболеваний и укрепление здоровья населения»</a:t>
            </a:r>
          </a:p>
          <a:p>
            <a:r>
              <a:rPr lang="ru-RU" dirty="0"/>
              <a:t>Подпрограмма 2. «Создание условий для оказания медицинской помощи населению»</a:t>
            </a:r>
          </a:p>
          <a:p>
            <a:r>
              <a:rPr lang="ru-RU" dirty="0"/>
              <a:t>Подпрограмма 3. «Профилактика ВИЧ-инфекции, укрепление здоровья населения»</a:t>
            </a:r>
          </a:p>
          <a:p>
            <a:r>
              <a:rPr lang="ru-RU" dirty="0"/>
              <a:t>Подпрограмма 4. «Профилактика туберкулеза в Чунском районе».</a:t>
            </a:r>
          </a:p>
        </p:txBody>
      </p:sp>
    </p:spTree>
    <p:extLst>
      <p:ext uri="{BB962C8B-B14F-4D97-AF65-F5344CB8AC3E}">
        <p14:creationId xmlns:p14="http://schemas.microsoft.com/office/powerpoint/2010/main" val="151171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1" y="63357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87336" y="63357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Чунского районного муниципального образования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Развитие системы образования"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" y="4437112"/>
            <a:ext cx="3180865" cy="2407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437112"/>
            <a:ext cx="2692948" cy="242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796" y="4437113"/>
            <a:ext cx="3139699" cy="2379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19672" y="1263686"/>
            <a:ext cx="7193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Исполнено по программе 1 639 957,6 тысяч рублей (99,3%)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641174"/>
            <a:ext cx="86409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dirty="0">
                <a:latin typeface="Times New Roman" pitchFamily="18" charset="0"/>
                <a:cs typeface="Times New Roman" pitchFamily="18" charset="0"/>
              </a:rPr>
              <a:t>Подпрограмма 1 «Дошкольное образование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- 366 160,2 тыс. руб.;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dirty="0">
                <a:latin typeface="Times New Roman" pitchFamily="18" charset="0"/>
                <a:cs typeface="Times New Roman" pitchFamily="18" charset="0"/>
              </a:rPr>
              <a:t>Подпрограмма 2 «Начальное общее, основное общее, среднее общее образование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-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1 185 648,7 тыс. руб.;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dirty="0">
                <a:latin typeface="Times New Roman" pitchFamily="18" charset="0"/>
                <a:cs typeface="Times New Roman" pitchFamily="18" charset="0"/>
              </a:rPr>
              <a:t>Подпрограмма 3 «Дополнительное образование детей в сфере образования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-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26 874,7 тыс. руб.;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dirty="0">
                <a:latin typeface="Times New Roman" pitchFamily="18" charset="0"/>
                <a:cs typeface="Times New Roman" pitchFamily="18" charset="0"/>
              </a:rPr>
              <a:t>Подпрограмма 4 «Отдых, оздоровление и занятость детей и подростков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-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3 858,9 тыс. руб.;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Подпрограмма 5 «Обеспечение реализации и прочие мероприятия муниципальной программы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- 57 415,0 тыс. руб.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53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1" y="63357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7624" y="63357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Чунского районного муниципального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Развитие культуры, спорта и молодежной политики"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54712" y="1271842"/>
            <a:ext cx="6689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Исполнено по программе 110 216,6 тысяч рублей (98,8%)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773393"/>
            <a:ext cx="86409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Развитие библиотечного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дела – 10 873,7 тыс. руб.;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Организация досуга и предоставление услуг организаций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культуры – 42 921,2 тыс. руб.;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Развитие физической культуры и массового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спорта – 17 088,9 тыс. руб.;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4. Дополнительное образование детей в сфере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культуры – 15 808,4 тыс. руб.;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5. Молодёжная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политика – 725,8 тыс. руб.;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6. Сохранение народных традиций и народного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творчества – 15,0 тыс. руб.;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7. Комплексные меры профилактики наркомании и других социально-негативных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явлений –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65,0 тыс. руб.;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8. Патриотическое воспитание детей 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молодёжи – 100,0 тыс. руб.;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9. Обеспечение реализации муниципальной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программы – 22 618,6 тыс. руб.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наташа.FINANS\Pictures\картинки для бюджета для граждан\d1be56c5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00" y="4626024"/>
            <a:ext cx="3426487" cy="223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наташа.FINANS\Pictures\картинки для бюджета для граждан\музе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970" y="4569352"/>
            <a:ext cx="2733030" cy="228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наташа.FINANS\Pictures\картинки для бюджета для граждан\c66b36b2f94d7c8f67d8c83d0a2352b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148" y="4590883"/>
            <a:ext cx="3022822" cy="226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46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1" y="63357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41142" y="1916832"/>
            <a:ext cx="8523345" cy="16127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Подпрограмма 1. «Предупреждение чрезвычайных ситуаций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- 1 662,1 тыс. руб.;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Подпрограмма 2. «Профилактика правонарушений, экстремистской и террористической деятельности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- 281,0 тыс. руб.;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Подпрограмма 3. «Безопасность дорожного движения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- 0,0 тыс. руб.;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Подпрограмма 4. «Развитие, содержание и обеспечение деятельности ЕДДС Чунского района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-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8 424,3 тыс. руб.;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Подпрограмма 5. «Профилактика безнадзорности и правонарушений несовершеннолетних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- 0,0 тыс. руб.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188640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Чунского районного муниципального образования "Безопасность"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54712" y="1271842"/>
            <a:ext cx="6689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Исполнено по программе 10 367,4 тысяч рублей (94,8%)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наташа.FINANS\Pictures\картинки для бюджета для граждан\c76e7912a5d3848744a14c9cb861a74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73" y="4141192"/>
            <a:ext cx="367240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наташа.FINANS\Pictures\картинки для бюджета для граждан\IMG_04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559" y="4149080"/>
            <a:ext cx="4001703" cy="243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31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1" y="63357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188640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Чунского районного муниципального образования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Транспорт"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66197" y="1388969"/>
            <a:ext cx="6689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Исполнено по программе 551,3 тысяч рублей (91,7%)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наташа.FINANS\Pictures\картинки для бюджета для граждан\IM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48070"/>
            <a:ext cx="7038251" cy="4262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70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1" y="63357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8497" y="63357"/>
            <a:ext cx="85265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Чунского районного муниципального образования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Развитие коммунальной инфраструктуры объектов социальной сферы, находящихся в муниципальной собственности Чунского районного муниципального образования"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03648" y="2002349"/>
            <a:ext cx="6689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Исполнено по программе 1 701,5 тысяч рублей (85,4%)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492896"/>
            <a:ext cx="8712968" cy="252028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 «Модернизация коммунальной инфраструктуры объектов социальной сферы, находящихся в муниципальной собственности Чунского районного муниципального образования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- 594,9 тыс. руб.;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2 «Энергосбережение и повышение энергетической эффективности объектов социальной сферы, находящихся в муниципальной собственности Чунского районного муниципального образования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- 1 106,6 тыс. руб.;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3 «Реконструкция и капитальный ремонт объектов социальной сферы, находящихся в муниципальной собственности Чунского районного муниципального образования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- 0,0 тыс. руб.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49" y="4610454"/>
            <a:ext cx="2928565" cy="2239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 descr="C:\Users\наташа.FINANS\Pictures\картинки для бюджета для граждан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610454"/>
            <a:ext cx="2771800" cy="223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наташа.FINANS\Pictures\картинки для бюджета для граждан\энергосбережение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762" y="4610454"/>
            <a:ext cx="3271233" cy="213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97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1" y="63357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63357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Чунского районного муниципального образования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Молодым семьям - доступное жилье"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51188" y="1263686"/>
            <a:ext cx="6689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Исполнено по программе 1 112,4 тысяч рублей (100,0%)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665674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Основное мероприятие программы - улучшение жилищных условий молодых семей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55146"/>
            <a:ext cx="4968552" cy="4802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99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1" y="63357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844825"/>
            <a:ext cx="8964488" cy="1368152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1. «Развитие экономики и инвестиционной деятельности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 - 34,1 тыс. руб.;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2. «Развитие и поддержка субъектов малого и среднего предпринимательства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 -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22,9 тыс. руб.;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3. «Развитие потребительского рынка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 - 10,0 тыс. руб.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188640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Чунского районного муниципального образования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Экономическое развитие Чунского района"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59200" y="1388969"/>
            <a:ext cx="6689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Исполнено по программе 67,0 тысяч рублей (100,0%)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наташа.FINANS\Pictures\картинки для бюджета для граждан\IMG-da93e9ff7a69ac1213ffb731328c36f2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81" y="3645024"/>
            <a:ext cx="4480498" cy="276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наташа.FINANS\Pictures\картинки для бюджета для граждан\IMG_82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513" y="3645024"/>
            <a:ext cx="4139983" cy="276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6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1" y="63357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488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 Эффективное управление бюджетным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процессом – 14 368,8 тыс. руб.;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 Повышение финансовой устойчивости бюджетов муниципальных образований Чунского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района – 226 762,6 тыс. руб.;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 Реализация государственной политики по регулированию контрактной системы в сфере закупок в Чунском районе (в связи с ликвидацией МКУ «Центр по регулированию контрактной системы в сфере закупок» данная подпрограмма не реализуется с 2021 года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– 0,0 тыс. руб.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69481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Чунского районного муниципального образования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Муниципальные финансы"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95204" y="1273039"/>
            <a:ext cx="6689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Исполнено по программе 241 131,4 тысяч рублей (99,8 %)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наташа.FINANS\Pictures\картинки для бюджета для граждан\hello_html_5b4cdd1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65" y="4128854"/>
            <a:ext cx="3419872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наташа.FINANS\Pictures\картинки для бюджета для граждан\depositphotos_5621561-stock-photo-exchan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107439"/>
            <a:ext cx="2952328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наташа.FINANS\Pictures\картинки для бюджета для граждан\1200px-Russian_rouble_sign_(PT_Serif_1.000)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502" y="5385805"/>
            <a:ext cx="428571" cy="51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58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1" y="63357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4182" y="1916833"/>
            <a:ext cx="9228338" cy="1008111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Подпрограмма 1 «Управление муниципальной собственностью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 - 27 595,3 тыс. руб.;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Подпрограмма 2 «Обеспечение реализации муниципальной программы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 - 7 081,2 тыс. руб.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188640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Чунского районного муниципального образования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Муниципальная собственность"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7379" y="1389389"/>
            <a:ext cx="6689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Исполнено по программе 34 676,5 тысяч рублей (97,2 %)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наташа.FINANS\Pictures\картинки для бюджета для граждан\_14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122052"/>
            <a:ext cx="5275808" cy="354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90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1" y="63357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88640"/>
            <a:ext cx="8568952" cy="6408712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3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Чунский район образован 12 декабря 1953 года</a:t>
            </a:r>
          </a:p>
          <a:p>
            <a:pPr algn="ctr"/>
            <a:endParaRPr lang="ru-RU" sz="3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Площадь 28 036,8 кв.км.</a:t>
            </a:r>
          </a:p>
          <a:p>
            <a:pPr marL="0" indent="0" algn="ctr">
              <a:buNone/>
            </a:pPr>
            <a:r>
              <a:rPr lang="ru-RU" sz="3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Численность населения </a:t>
            </a:r>
            <a:r>
              <a:rPr lang="ru-RU" sz="3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30 425 человек</a:t>
            </a:r>
          </a:p>
          <a:p>
            <a:pPr marL="0" indent="0" algn="ctr">
              <a:buNone/>
            </a:pPr>
            <a:r>
              <a:rPr lang="ru-RU" sz="3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(по данным на </a:t>
            </a:r>
            <a:r>
              <a:rPr lang="ru-RU" sz="3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01.01.2022 года)</a:t>
            </a:r>
            <a:endParaRPr lang="ru-RU" sz="3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составе района 11 муниципальных образований:</a:t>
            </a:r>
          </a:p>
          <a:p>
            <a:pPr marL="0" indent="0" algn="ctr">
              <a:buNone/>
            </a:pPr>
            <a:r>
              <a:rPr lang="ru-RU" sz="35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Чунское </a:t>
            </a:r>
            <a:r>
              <a:rPr lang="ru-RU" sz="35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городское муниципальное образование</a:t>
            </a:r>
          </a:p>
          <a:p>
            <a:pPr marL="0" indent="0" algn="ctr">
              <a:buNone/>
            </a:pPr>
            <a:r>
              <a:rPr lang="ru-RU" sz="35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Лесогорское городское муниципальное образование</a:t>
            </a:r>
          </a:p>
          <a:p>
            <a:pPr marL="0" indent="0" algn="ctr">
              <a:buNone/>
            </a:pPr>
            <a:r>
              <a:rPr lang="ru-RU" sz="35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Октябрьское городское муниципальное образование</a:t>
            </a:r>
          </a:p>
          <a:p>
            <a:pPr marL="0" indent="0" algn="ctr">
              <a:buNone/>
            </a:pPr>
            <a:r>
              <a:rPr lang="ru-RU" sz="35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Балтуринское сельское муниципальное образование</a:t>
            </a:r>
          </a:p>
          <a:p>
            <a:pPr marL="0" indent="0" algn="ctr">
              <a:buNone/>
            </a:pPr>
            <a:r>
              <a:rPr lang="ru-RU" sz="35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Бунбуйское сельское муниципальное образование</a:t>
            </a:r>
          </a:p>
          <a:p>
            <a:pPr marL="0" indent="0" algn="ctr">
              <a:buNone/>
            </a:pPr>
            <a:r>
              <a:rPr lang="ru-RU" sz="35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Веселовское сельское муниципальное образование </a:t>
            </a:r>
          </a:p>
          <a:p>
            <a:pPr marL="0" indent="0" algn="ctr">
              <a:buNone/>
            </a:pPr>
            <a:r>
              <a:rPr lang="ru-RU" sz="35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Каменское сельское муниципальное образование</a:t>
            </a:r>
          </a:p>
          <a:p>
            <a:pPr marL="0" indent="0" algn="ctr">
              <a:buNone/>
            </a:pPr>
            <a:r>
              <a:rPr lang="ru-RU" sz="35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Мухинское сельское муниципальное образование</a:t>
            </a:r>
          </a:p>
          <a:p>
            <a:pPr marL="0" indent="0" algn="ctr">
              <a:buNone/>
            </a:pPr>
            <a:r>
              <a:rPr lang="ru-RU" sz="35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Новочунское сельское муниципальное образование</a:t>
            </a:r>
          </a:p>
          <a:p>
            <a:pPr marL="0" indent="0" algn="ctr">
              <a:buNone/>
            </a:pPr>
            <a:r>
              <a:rPr lang="ru-RU" sz="35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Таргизское сельское муниципальное образование</a:t>
            </a:r>
          </a:p>
          <a:p>
            <a:pPr marL="0" indent="0" algn="ctr">
              <a:buNone/>
            </a:pPr>
            <a:r>
              <a:rPr lang="ru-RU" sz="35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Червянское сельское муниципальное образование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395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1" y="63357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844825"/>
            <a:ext cx="9001000" cy="1584176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 Повышение эффективности деятельности администрации Чунского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района – 1 194,8 тыс. руб.;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 Обеспечение условий реализации муниципальной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программы – 74 016,1 тыс. руб.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51765" y="188640"/>
            <a:ext cx="79687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Чунского районного муниципального образования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управление"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7379" y="1389389"/>
            <a:ext cx="6689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Исполнено по программе 75 210,9 тысяч рублей (99,1 %)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наташа.FINANS\Pictures\картинки для бюджета для граждан\otch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508" y="2897560"/>
            <a:ext cx="5630657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51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1" y="63357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4181" y="2060848"/>
            <a:ext cx="9012315" cy="1728192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Основное мероприятие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 «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Разработка проектно-сметной документации на строительство комплекса объектов размещения отходов на территории Чунского района»</a:t>
            </a:r>
          </a:p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Основное мероприятие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 «Ликвидация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мест несанкционированного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размещения твердых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коммунальных отходов на территории района»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Основное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мероприятие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 «Проведение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экологических мероприятий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147885"/>
            <a:ext cx="86044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Охрана окружающей среды в Чунском районном муниципальном образовании»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3568" y="1348214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муниципальной программе на 2022 год финансирование бюджетных средств не планировалось.</a:t>
            </a:r>
          </a:p>
        </p:txBody>
      </p:sp>
      <p:pic>
        <p:nvPicPr>
          <p:cNvPr id="13314" name="Picture 2" descr="C:\Users\наташа.FINANS\Pictures\картинки для бюджета для граждан\Les_212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" y="4089154"/>
            <a:ext cx="410445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наташа.FINANS\Pictures\картинки для бюджета для граждан\VOD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953" y="3789040"/>
            <a:ext cx="4606027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13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1" y="63357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4181" y="1766347"/>
            <a:ext cx="9012315" cy="187867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Основное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мероприятие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 «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Оказание содействия развитию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подотрасли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растениеводства и животноводства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- 0,0 тыс. руб.;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Основное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мероприятие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2 «Создание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условий для привлечения и закрепления молодых специалистов в агропромышленном комплексе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- 40,0 тыс. руб.;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Основное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мероприятие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3 «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Оказание содействия в получении субсидий на приобретение сельскохозяйственной техники и оборудования  по договорам финансовой аренды (лизинга), оформление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микрозаймов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- 0,0 тыс. руб.;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Основное мероприятие 4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«Содействие в реализации сельхозпродукции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- 0,0 тыс. руб.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1765" y="260648"/>
            <a:ext cx="8040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Развитие сельского хозяйства и регулирование рынков сельскохозяйственной продукции, сырья и продовольствия"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7379" y="1389389"/>
            <a:ext cx="6689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Исполнено по программе 40,0 тысяч рублей (100,0 %)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Users\наташа.FINANS\Pictures\картинки для бюджета для граждан\Джумадилов Серге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1" y="4461165"/>
            <a:ext cx="3195780" cy="239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наташа.FINANS\Pictures\картинки для бюджета для граждан\Шаповалов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053" y="4365105"/>
            <a:ext cx="3323862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наташа.FINANS\Pictures\картинки для бюджета для граждан\фото Витвицкий 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794" y="3933056"/>
            <a:ext cx="2065175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14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1" y="63357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332656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бюджета района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учётом интересов целевых групп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18"/>
            <a:ext cx="8928992" cy="403724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38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1" y="63357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Дефицит бюджета Чунского районного муниципального образования за 2022 год сложился в сумме -4 367,5 тысяч рублей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 счет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изменения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остатков средств на счетах по учету средств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бюджетов.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Остатки средств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01.01.2022 года 		6 692,5 тыс. руб.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Остатки средств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01.01.2023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 2 325,0 тыс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332656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Дефицит бюджета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Чунского районного муниципального образования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82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1" y="63357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80720"/>
          </a:xfrm>
        </p:spPr>
        <p:txBody>
          <a:bodyPr>
            <a:normAutofit fontScale="85000" lnSpcReduction="20000"/>
          </a:bodyPr>
          <a:lstStyle/>
          <a:p>
            <a:pPr marL="0" lvl="0" indent="0" algn="ctr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ИНФОРМАЦИЯ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lvl="0" indent="0" algn="ctr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подготовлена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Финансовым управлением администрации Чунского района</a:t>
            </a:r>
          </a:p>
          <a:p>
            <a:pPr lvl="0" algn="ctr"/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pPr marL="0" lvl="0" indent="0" algn="ctr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Контактная информация:</a:t>
            </a:r>
          </a:p>
          <a:p>
            <a:pPr marL="0" lvl="0" indent="0" algn="ctr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Начальник финансового управления </a:t>
            </a:r>
          </a:p>
          <a:p>
            <a:pPr marL="0" lvl="0" indent="0" algn="ctr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администрации Чунского района</a:t>
            </a:r>
          </a:p>
          <a:p>
            <a:pPr marL="0" lvl="0" indent="0" algn="ctr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Малащенко Ирина Анатольевна</a:t>
            </a:r>
          </a:p>
          <a:p>
            <a:pPr lvl="0" algn="ctr"/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pPr marL="0" lvl="0" indent="0" algn="ctr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График работы с 8-00 до 17-00, </a:t>
            </a:r>
          </a:p>
          <a:p>
            <a:pPr marL="0" lvl="0" indent="0" algn="ctr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перерыв с 12-00 до 13-00.</a:t>
            </a:r>
          </a:p>
          <a:p>
            <a:pPr marL="0" lvl="0" indent="0" algn="ctr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Адрес:  665513, Иркутская область,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рп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 Чунский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</a:t>
            </a:r>
          </a:p>
          <a:p>
            <a:pPr marL="0" lvl="0" indent="0" algn="ctr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ул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 Комарова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11,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каб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. 505</a:t>
            </a:r>
          </a:p>
          <a:p>
            <a:pPr marL="0" lvl="0" indent="0" algn="ctr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Телефон  (8 39567)  2-11-29,  </a:t>
            </a:r>
          </a:p>
          <a:p>
            <a:pPr marL="0" lvl="0" indent="0" algn="ctr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Электронная почта:</a:t>
            </a:r>
            <a:r>
              <a:rPr lang="ru-RU" dirty="0">
                <a:solidFill>
                  <a:srgbClr val="002060"/>
                </a:solidFill>
              </a:rPr>
              <a:t>   </a:t>
            </a:r>
            <a:r>
              <a:rPr lang="en-US" u="sng" dirty="0">
                <a:solidFill>
                  <a:srgbClr val="002060"/>
                </a:solidFill>
                <a:hlinkClick r:id="rId3"/>
              </a:rPr>
              <a:t>fin37</a:t>
            </a:r>
            <a:r>
              <a:rPr lang="ru-RU" u="sng" dirty="0">
                <a:solidFill>
                  <a:srgbClr val="002060"/>
                </a:solidFill>
                <a:hlinkClick r:id="rId3"/>
              </a:rPr>
              <a:t>@</a:t>
            </a:r>
            <a:r>
              <a:rPr lang="en-US" u="sng" dirty="0" err="1">
                <a:solidFill>
                  <a:srgbClr val="002060"/>
                </a:solidFill>
                <a:hlinkClick r:id="rId3"/>
              </a:rPr>
              <a:t>gfu</a:t>
            </a:r>
            <a:r>
              <a:rPr lang="ru-RU" u="sng" dirty="0">
                <a:solidFill>
                  <a:srgbClr val="002060"/>
                </a:solidFill>
                <a:hlinkClick r:id="rId3"/>
              </a:rPr>
              <a:t>.</a:t>
            </a:r>
            <a:r>
              <a:rPr lang="en-US" u="sng" dirty="0" err="1">
                <a:solidFill>
                  <a:srgbClr val="002060"/>
                </a:solidFill>
                <a:hlinkClick r:id="rId3"/>
              </a:rPr>
              <a:t>ru</a:t>
            </a: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05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1" y="63357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prstTxWarp prst="textInflat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</a:t>
            </a:r>
          </a:p>
          <a:p>
            <a:pPr marL="0" indent="0" algn="ctr"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</a:t>
            </a:r>
          </a:p>
          <a:p>
            <a:pPr marL="0" indent="0" algn="ctr"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ВНИМАНИЕ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110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1" y="63357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7624" y="260648"/>
            <a:ext cx="72728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Основные параметры бюджета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Чунского районного муниципального образования за 2022 год</a:t>
            </a:r>
          </a:p>
          <a:p>
            <a:pPr algn="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лн. руб.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899058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9456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1" y="63357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3510873"/>
              </p:ext>
            </p:extLst>
          </p:nvPr>
        </p:nvGraphicFramePr>
        <p:xfrm>
          <a:off x="457200" y="1388970"/>
          <a:ext cx="8363272" cy="5280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43608" y="188640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Доходы бюджета Чунского районного муниципального образования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 2022 год</a:t>
            </a:r>
          </a:p>
          <a:p>
            <a:pPr algn="r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лн.руб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31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1" y="63357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14400" y="83831"/>
            <a:ext cx="8229600" cy="125693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Исполнение налоговых и неналоговых доходов бюджета за 2022 год </a:t>
            </a:r>
          </a:p>
          <a:p>
            <a:pPr marL="0" indent="0"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							в %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8670689"/>
              </p:ext>
            </p:extLst>
          </p:nvPr>
        </p:nvGraphicFramePr>
        <p:xfrm>
          <a:off x="251520" y="1313384"/>
          <a:ext cx="861060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8"/>
          <p:cNvSpPr txBox="1"/>
          <p:nvPr/>
        </p:nvSpPr>
        <p:spPr>
          <a:xfrm>
            <a:off x="840769" y="3812271"/>
            <a:ext cx="3162300" cy="388270"/>
          </a:xfrm>
          <a:prstGeom prst="rect">
            <a:avLst/>
          </a:prstGeom>
          <a:solidFill>
            <a:schemeClr val="lt1">
              <a:alpha val="0"/>
            </a:schemeClr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/>
              <a:t>ПЛАТЕЖИ ПРИ ПОЛЬЗОВАНИИ ПРИРОДНЫМИ РЕСУРСАМИ</a:t>
            </a:r>
          </a:p>
        </p:txBody>
      </p:sp>
      <p:sp>
        <p:nvSpPr>
          <p:cNvPr id="9" name="TextBox 9"/>
          <p:cNvSpPr txBox="1"/>
          <p:nvPr/>
        </p:nvSpPr>
        <p:spPr>
          <a:xfrm rot="10800000" flipV="1">
            <a:off x="796549" y="4250777"/>
            <a:ext cx="2638425" cy="43678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/>
              <a:t>ДОХОДЫ ОТ ОКАЗАНИЯ ПЛАТНЫХ УСЛУГ И КОМПЕНСАЦИИ ЗАТРАТ ГОСУДАРСТВА</a:t>
            </a:r>
          </a:p>
        </p:txBody>
      </p: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796549" y="4807874"/>
            <a:ext cx="2695575" cy="40957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wrap="square" lIns="27432" tIns="27432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1100" b="0" i="0" u="none" strike="noStrike" baseline="0" dirty="0">
                <a:solidFill>
                  <a:srgbClr val="000000"/>
                </a:solidFill>
                <a:latin typeface="Calibri"/>
                <a:cs typeface="Calibri"/>
              </a:rPr>
              <a:t>ДОХОДЫ ОТ ПРОДАЖИ МАТЕРИАЛЬНЫХ И НЕМАТЕРИАЛЬНЫХ АКТИВОВ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851765" y="5305202"/>
            <a:ext cx="2952750" cy="32385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wrap="square" lIns="27432" tIns="27432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1100" b="0" i="0" u="none" strike="noStrike" baseline="0" dirty="0">
                <a:solidFill>
                  <a:srgbClr val="000000"/>
                </a:solidFill>
                <a:latin typeface="Calibri"/>
                <a:cs typeface="Calibri"/>
              </a:rPr>
              <a:t>ШТРАФЫ, САНКЦИИ, ВОЗМЕЩЕНИЕ УЩЕРБА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796548" y="5896245"/>
            <a:ext cx="2943225" cy="29527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wrap="square" lIns="27432" tIns="27432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1100" b="0" i="0" u="none" strike="noStrike" baseline="0" dirty="0">
                <a:latin typeface="Calibri"/>
                <a:cs typeface="Calibri"/>
              </a:rPr>
              <a:t>ПРОЧИЕ НЕНАЛОГОВЫЕ ДОХОДЫ</a:t>
            </a:r>
          </a:p>
        </p:txBody>
      </p:sp>
    </p:spTree>
    <p:extLst>
      <p:ext uri="{BB962C8B-B14F-4D97-AF65-F5344CB8AC3E}">
        <p14:creationId xmlns:p14="http://schemas.microsoft.com/office/powerpoint/2010/main" val="59925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1" y="63357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0870790"/>
              </p:ext>
            </p:extLst>
          </p:nvPr>
        </p:nvGraphicFramePr>
        <p:xfrm>
          <a:off x="0" y="2492896"/>
          <a:ext cx="4283968" cy="4355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 title="Поступление неналоговых доходов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4599503"/>
              </p:ext>
            </p:extLst>
          </p:nvPr>
        </p:nvGraphicFramePr>
        <p:xfrm>
          <a:off x="3095328" y="2328906"/>
          <a:ext cx="6048672" cy="4529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52354" y="173063"/>
            <a:ext cx="84969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Поступление 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налоговых и неналоговых доходов 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2022 год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55976" y="1899761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млн. руб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1916830"/>
            <a:ext cx="2784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Налоговые доходы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млн. руб.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90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1" y="63357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3851920" y="2606771"/>
            <a:ext cx="1733550" cy="18383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2 219,8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3568" y="1764424"/>
            <a:ext cx="1666875" cy="108585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51764" y="1897774"/>
            <a:ext cx="1415979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7432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1400" b="0" i="0" u="none" strike="noStrike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Обще-</a:t>
            </a:r>
          </a:p>
          <a:p>
            <a:pPr algn="ctr" rtl="0">
              <a:defRPr sz="1000"/>
            </a:pPr>
            <a:r>
              <a:rPr lang="ru-RU" sz="1400" b="0" i="0" u="none" strike="noStrike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государственные </a:t>
            </a:r>
            <a:r>
              <a:rPr lang="ru-RU" sz="1400" b="0" i="0" u="none" strike="noStrike" baseline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вопросы</a:t>
            </a:r>
          </a:p>
          <a:p>
            <a:pPr algn="ctr" rtl="0">
              <a:defRPr sz="1000"/>
            </a:pPr>
            <a:r>
              <a:rPr lang="ru-RU" sz="1400" b="0" i="0" u="none" strike="noStrike" baseline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113,6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98331" y="3068960"/>
            <a:ext cx="1704975" cy="10382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893593" y="3097534"/>
            <a:ext cx="1314450" cy="1009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7432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1400" b="0" i="0" u="none" strike="noStrike" baseline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Жилищно-коммунальное хозяйство</a:t>
            </a:r>
          </a:p>
          <a:p>
            <a:pPr algn="ctr" rtl="0">
              <a:defRPr sz="1000"/>
            </a:pPr>
            <a:r>
              <a:rPr lang="ru-RU" sz="1400" b="0" i="0" u="none" strike="noStrike" baseline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23,9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65006" y="4437112"/>
            <a:ext cx="1638300" cy="10001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893593" y="4599036"/>
            <a:ext cx="1314450" cy="67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7432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1400" b="0" i="0" u="none" strike="noStrike" baseline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 rtl="0">
              <a:defRPr sz="1000"/>
            </a:pPr>
            <a:r>
              <a:rPr lang="ru-RU" sz="1400" b="0" i="0" u="none" strike="noStrike" baseline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1 644,6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662833" y="5157192"/>
            <a:ext cx="1676400" cy="129614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/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2843808" y="5450703"/>
            <a:ext cx="13144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7432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1400" b="0" i="0" u="none" strike="noStrike" baseline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algn="ctr" rtl="0">
              <a:defRPr sz="1000"/>
            </a:pPr>
            <a:r>
              <a:rPr lang="ru-RU" sz="1400" b="0" i="0" u="none" strike="noStrike" baseline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104,0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013720" y="1118200"/>
            <a:ext cx="1676400" cy="12203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27432" tIns="27432" rIns="0" bIns="0" anchor="ctr" upright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1400" b="0" i="0" u="none" strike="noStrike" baseline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</a:t>
            </a:r>
          </a:p>
          <a:p>
            <a:pPr algn="ctr" rtl="0">
              <a:defRPr sz="1000"/>
            </a:pPr>
            <a:r>
              <a:rPr lang="ru-RU" sz="1400" b="0" i="0" u="none" strike="noStrike" baseline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9,5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564088" y="1118200"/>
            <a:ext cx="1600200" cy="12203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/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5706963" y="1258430"/>
            <a:ext cx="131445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7432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1400" b="0" i="0" u="none" strike="noStrike" baseline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</a:p>
          <a:p>
            <a:pPr algn="ctr" rtl="0">
              <a:defRPr sz="1000"/>
            </a:pPr>
            <a:r>
              <a:rPr lang="ru-RU" sz="1400" b="0" i="0" u="none" strike="noStrike" baseline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1,8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211913" y="2307349"/>
            <a:ext cx="1638300" cy="9810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/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7371195" y="2338386"/>
            <a:ext cx="1314450" cy="94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7432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1400" b="0" i="0" u="none" strike="noStrike" baseline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Охрана окружающей среды</a:t>
            </a:r>
          </a:p>
          <a:p>
            <a:pPr algn="ctr" rtl="0">
              <a:defRPr sz="1000"/>
            </a:pPr>
            <a:r>
              <a:rPr lang="ru-RU" sz="1400" b="0" i="0" u="none" strike="noStrike" baseline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1,4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164288" y="3450453"/>
            <a:ext cx="1619250" cy="9620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/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7371195" y="3509061"/>
            <a:ext cx="13144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7432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1400" b="0" i="0" u="none" strike="noStrike" baseline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Культура, кинематография76,7</a:t>
            </a: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5231912" y="5157192"/>
            <a:ext cx="1716351" cy="129614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27432" tIns="27432" rIns="0" bIns="0" anchor="ctr" upright="1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1200" b="0" i="0" u="none" strike="noStrike" baseline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общего характера  бюджетам бюджетной системы Российской Федерации</a:t>
            </a:r>
          </a:p>
          <a:p>
            <a:pPr algn="ctr" rtl="0">
              <a:defRPr sz="1000"/>
            </a:pPr>
            <a:r>
              <a:rPr lang="ru-RU" sz="1200" b="0" i="0" u="none" strike="noStrike" baseline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226,8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164288" y="4664218"/>
            <a:ext cx="1533525" cy="1141045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/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7211913" y="4747616"/>
            <a:ext cx="1473732" cy="913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7432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1400" b="0" i="0" u="none" strike="noStrike" baseline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Физическая культура и спорт</a:t>
            </a:r>
          </a:p>
          <a:p>
            <a:pPr algn="ctr" rtl="0">
              <a:defRPr sz="1000"/>
            </a:pPr>
            <a:r>
              <a:rPr lang="ru-RU" sz="1400" b="0" i="0" u="none" strike="noStrike" baseline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17,5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08990" y="188640"/>
            <a:ext cx="68074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Чунского районного муниципального образования за 2022 год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524328" y="1258430"/>
            <a:ext cx="12592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млн. руб.</a:t>
            </a:r>
            <a:endParaRPr lang="ru-RU" sz="14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46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1" y="63357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7624" y="332656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бюджета по муниципальным программам</a:t>
            </a:r>
            <a:endParaRPr lang="ru-RU" sz="24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8404028"/>
              </p:ext>
            </p:extLst>
          </p:nvPr>
        </p:nvGraphicFramePr>
        <p:xfrm>
          <a:off x="24181" y="794322"/>
          <a:ext cx="9119819" cy="5989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9186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1" y="63357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2" y="260648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Чунского районного муниципального образования "Социальная поддержка населения"</a:t>
            </a:r>
          </a:p>
        </p:txBody>
      </p:sp>
      <p:pic>
        <p:nvPicPr>
          <p:cNvPr id="1026" name="Picture 2" descr="C:\Users\наташа.FINANS\Pictures\картинки для бюджета для граждан\DSC08142-min-scaled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57" y="3837615"/>
            <a:ext cx="4545671" cy="3020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наташа.FINANS\Pictures\картинки для бюджета для граждан\IMG_196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544" y="3770820"/>
            <a:ext cx="4628456" cy="308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5064" y="1844824"/>
            <a:ext cx="86409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Подпрограмма 1. Оказание мер социальной поддержки отдельным категориям граждан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75 376,6 тыс. руб.;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Подпрограмма 2. Поддержка социально ориентированных некоммерческих организаций Чунского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района – 0,0 тыс. руб.;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Подпрограмма 3. Ветераны и ветеранское движение в Чунском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районе – 342,0 тыс. руб.;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Подпрограмма 4. Укрепление семьи, поддержка материнства 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детства – 30,0 тыс. руб.;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Подпрограмма 5. Формирование доступной среды для инвалидов и других маломобильных групп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населения – 0,0 тыс. руб.;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Подпрограмма 6. Семья для каждого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ребенка – 5,0 тыс. руб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54713" y="1271842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Исполнено по программе 75 753,6 тысяч рублей (99,9%)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66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</TotalTime>
  <Words>1337</Words>
  <Application>Microsoft Office PowerPoint</Application>
  <PresentationFormat>Экран (4:3)</PresentationFormat>
  <Paragraphs>203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</dc:creator>
  <cp:lastModifiedBy>наташа</cp:lastModifiedBy>
  <cp:revision>37</cp:revision>
  <dcterms:created xsi:type="dcterms:W3CDTF">2023-05-03T05:23:14Z</dcterms:created>
  <dcterms:modified xsi:type="dcterms:W3CDTF">2023-05-05T02:34:45Z</dcterms:modified>
</cp:coreProperties>
</file>